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63" r:id="rId4"/>
    <p:sldId id="259" r:id="rId5"/>
    <p:sldId id="264" r:id="rId6"/>
    <p:sldId id="262" r:id="rId7"/>
    <p:sldId id="265" r:id="rId8"/>
    <p:sldId id="266" r:id="rId9"/>
    <p:sldId id="269" r:id="rId10"/>
    <p:sldId id="267" r:id="rId11"/>
    <p:sldId id="268" r:id="rId12"/>
    <p:sldId id="270" r:id="rId13"/>
    <p:sldId id="284" r:id="rId14"/>
    <p:sldId id="286" r:id="rId15"/>
    <p:sldId id="298" r:id="rId16"/>
    <p:sldId id="297" r:id="rId17"/>
    <p:sldId id="275" r:id="rId18"/>
    <p:sldId id="276" r:id="rId19"/>
    <p:sldId id="271" r:id="rId20"/>
    <p:sldId id="273" r:id="rId21"/>
    <p:sldId id="277" r:id="rId22"/>
    <p:sldId id="303" r:id="rId23"/>
    <p:sldId id="304" r:id="rId24"/>
    <p:sldId id="306" r:id="rId25"/>
    <p:sldId id="305" r:id="rId26"/>
    <p:sldId id="278" r:id="rId27"/>
    <p:sldId id="282" r:id="rId28"/>
    <p:sldId id="272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279" r:id="rId59"/>
    <p:sldId id="302" r:id="rId60"/>
    <p:sldId id="280" r:id="rId61"/>
    <p:sldId id="283" r:id="rId62"/>
    <p:sldId id="29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ABC"/>
    <a:srgbClr val="414282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2"/>
    <p:restoredTop sz="85770"/>
  </p:normalViewPr>
  <p:slideViewPr>
    <p:cSldViewPr snapToGrid="0" snapToObjects="1">
      <p:cViewPr>
        <p:scale>
          <a:sx n="80" d="100"/>
          <a:sy n="80" d="100"/>
        </p:scale>
        <p:origin x="278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armstrade.sipri.org/armstrade/page/toplist.php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would you do ?</a:t>
            </a:r>
          </a:p>
          <a:p>
            <a:endParaRPr lang="en-AU" baseline="0" dirty="0" smtClean="0"/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5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10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0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2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48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5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7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d3-graph </a:t>
            </a:r>
            <a:r>
              <a:rPr lang="en-AU" dirty="0" err="1" smtClean="0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 smtClean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9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+ WEBSITE DEMO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4" Type="http://schemas.openxmlformats.org/officeDocument/2006/relationships/hyperlink" Target="http://www.storytellingwithdata.com/about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spaghetti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hyperlink" Target="https://www.data-to-viz.com/caveat/aspect_ratio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error_bar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error_bar.html" TargetMode="External"/><Relationship Id="rId3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Relationship Id="rId3" Type="http://schemas.openxmlformats.org/officeDocument/2006/relationships/hyperlink" Target="https://blog.fastfedora.com/2011/01/2011-state-of-the-union-visualization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Relationship Id="rId3" Type="http://schemas.openxmlformats.org/officeDocument/2006/relationships/hyperlink" Target="https://blog.fastfedora.com/2011/01/2011-state-of-the-union-visualizations.htm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Relationship Id="rId3" Type="http://schemas.openxmlformats.org/officeDocument/2006/relationships/hyperlink" Target="https://www.mediamatters.org/blog/2013/04/05/fox-news-newest-dishonest-chart-immigration-enf/193507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Relationship Id="rId3" Type="http://schemas.openxmlformats.org/officeDocument/2006/relationships/hyperlink" Target="https://www.mediamatters.org/blog/2013/04/05/fox-news-newest-dishonest-chart-immigration-enf/193507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hyperlink" Target="https://www.edwardtufte.com/bboard/q-and-a-fetch-msg?msg_id=00003q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hyperlink" Target="https://www.kdnuggets.com/2016/02/common-data-visualization-mistakes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hyperlink" Target="https://www.kdnuggets.com/2016/02/common-data-visualization-mistakes.html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hyperlink" Target="https://www.data-to-viz.com/caveat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Relationship Id="rId3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4" Type="http://schemas.openxmlformats.org/officeDocument/2006/relationships/image" Target="../media/image60.png"/><Relationship Id="rId5" Type="http://schemas.openxmlformats.org/officeDocument/2006/relationships/hyperlink" Target="https://www.d3-graph-gallery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mailto:Yan.holtz.data@gmail.com" TargetMode="External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96" y="2306904"/>
            <a:ext cx="7668925" cy="109086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</a:t>
            </a:r>
            <a:r>
              <a:rPr lang="fr-FR" sz="2000" dirty="0"/>
              <a:t>input </a:t>
            </a:r>
            <a:r>
              <a:rPr lang="fr-FR" sz="2000" dirty="0" smtClean="0"/>
              <a:t>data </a:t>
            </a:r>
            <a:r>
              <a:rPr lang="fr-FR" sz="2000" dirty="0"/>
              <a:t>format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06653" y="6481010"/>
            <a:ext cx="508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R-Ladies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Meetup |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Montpellier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March 2019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6193" y="0"/>
            <a:ext cx="407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A project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Yan Holtz and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Conor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Healy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observations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96" y="3699494"/>
            <a:ext cx="3794010" cy="273361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096" y="561045"/>
            <a:ext cx="3274123" cy="2398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414" y="561045"/>
            <a:ext cx="3287994" cy="23347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414" y="3699494"/>
            <a:ext cx="3334255" cy="26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So</a:t>
            </a:r>
            <a:r>
              <a:rPr lang="mr-IN" sz="2400" dirty="0" smtClean="0">
                <a:solidFill>
                  <a:srgbClr val="414282"/>
                </a:solidFill>
              </a:rPr>
              <a:t>…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Knowing the </a:t>
            </a:r>
            <a:r>
              <a:rPr lang="en-AU" sz="2800" b="1" dirty="0" smtClean="0">
                <a:solidFill>
                  <a:srgbClr val="68BABC"/>
                </a:solidFill>
              </a:rPr>
              <a:t>possibilities</a:t>
            </a:r>
            <a:r>
              <a:rPr lang="en-AU" sz="2800" dirty="0" smtClean="0"/>
              <a:t> is the </a:t>
            </a:r>
            <a:r>
              <a:rPr lang="en-AU" sz="2800" b="1" dirty="0" smtClean="0">
                <a:solidFill>
                  <a:srgbClr val="68BABC"/>
                </a:solidFill>
              </a:rPr>
              <a:t>first step </a:t>
            </a:r>
            <a:r>
              <a:rPr lang="en-AU" sz="2800" dirty="0" smtClean="0"/>
              <a:t>in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Not easy to know </a:t>
            </a:r>
            <a:r>
              <a:rPr lang="en-AU" sz="2800" b="1" dirty="0" smtClean="0">
                <a:solidFill>
                  <a:srgbClr val="68BABC"/>
                </a:solidFill>
              </a:rPr>
              <a:t>all</a:t>
            </a:r>
            <a:r>
              <a:rPr lang="en-AU" sz="2800" dirty="0" smtClean="0"/>
              <a:t> the </a:t>
            </a:r>
            <a:r>
              <a:rPr lang="en-AU" sz="2800" b="1" dirty="0" smtClean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Hard to figure out options </a:t>
            </a:r>
            <a:r>
              <a:rPr lang="en-AU" sz="2800" b="1" dirty="0" smtClean="0">
                <a:solidFill>
                  <a:srgbClr val="68BABC"/>
                </a:solidFill>
              </a:rPr>
              <a:t>from a dataset</a:t>
            </a:r>
            <a:endParaRPr lang="en-AU" sz="2800" b="1" dirty="0">
              <a:solidFill>
                <a:srgbClr val="68BABC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071644" y="5945988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Let’s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build</a:t>
            </a:r>
            <a:r>
              <a:rPr lang="fr-FR" sz="2400" dirty="0" smtClean="0">
                <a:solidFill>
                  <a:srgbClr val="414282"/>
                </a:solidFill>
              </a:rPr>
              <a:t> a </a:t>
            </a:r>
            <a:r>
              <a:rPr lang="fr-FR" sz="2400" dirty="0" err="1" smtClean="0">
                <a:solidFill>
                  <a:srgbClr val="414282"/>
                </a:solidFill>
              </a:rPr>
              <a:t>decision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tree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7217978" y="6176820"/>
            <a:ext cx="626611" cy="0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86073" y="2461740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763933" y="3591567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About 20 examples of storytelling with data</a:t>
            </a:r>
            <a:endParaRPr lang="en-AU" sz="2000" dirty="0"/>
          </a:p>
        </p:txBody>
      </p:sp>
      <p:sp>
        <p:nvSpPr>
          <p:cNvPr id="2" name="Rectangle 1"/>
          <p:cNvSpPr/>
          <p:nvPr/>
        </p:nvSpPr>
        <p:spPr>
          <a:xfrm>
            <a:off x="9333717" y="6453417"/>
            <a:ext cx="28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/#story</a:t>
            </a:r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</a:t>
            </a:r>
            <a:r>
              <a:rPr lang="fr-FR" sz="3200" dirty="0" err="1" smtClean="0"/>
              <a:t>should</a:t>
            </a:r>
            <a:r>
              <a:rPr lang="fr-FR" sz="3200" dirty="0" smtClean="0"/>
              <a:t> I do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my</a:t>
            </a:r>
            <a:r>
              <a:rPr lang="fr-FR" sz="3200" dirty="0" smtClean="0"/>
              <a:t> data ??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28354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414282"/>
                </a:solidFill>
              </a:rPr>
              <a:t>Chart Decision</a:t>
            </a:r>
            <a:endParaRPr lang="en-AU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Who’s reading ?</a:t>
            </a:r>
            <a:endParaRPr lang="en-AU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Interactive  or 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 / 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68BABC"/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1" y="2361531"/>
            <a:ext cx="6694820" cy="24671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21" y="2940050"/>
            <a:ext cx="2070100" cy="1587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31369" y="2361531"/>
            <a:ext cx="2551612" cy="308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194" y="705852"/>
            <a:ext cx="1836185" cy="60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err="1" smtClean="0">
                <a:solidFill>
                  <a:srgbClr val="68BABC"/>
                </a:solidFill>
              </a:rPr>
              <a:t>Explo</a:t>
            </a:r>
            <a:r>
              <a:rPr lang="en-AU" sz="2000" b="1" dirty="0" smtClean="0">
                <a:solidFill>
                  <a:srgbClr val="68BABC"/>
                </a:solidFill>
              </a:rPr>
              <a:t>/</a:t>
            </a:r>
            <a:r>
              <a:rPr lang="en-AU" sz="2000" b="1" dirty="0" err="1" smtClean="0">
                <a:solidFill>
                  <a:srgbClr val="68BABC"/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28" y="978569"/>
            <a:ext cx="5444464" cy="53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smtClean="0">
                <a:solidFill>
                  <a:srgbClr val="68BABC"/>
                </a:solidFill>
              </a:rPr>
              <a:t>Reader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21" y="882316"/>
            <a:ext cx="6171957" cy="58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 smtClean="0">
                <a:solidFill>
                  <a:srgbClr val="68BABC"/>
                </a:solidFill>
              </a:rPr>
              <a:t>Interactivity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72" y="1436933"/>
            <a:ext cx="8689144" cy="45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2" y="0"/>
            <a:ext cx="5952454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 smtClean="0">
                <a:solidFill>
                  <a:srgbClr val="68BABC"/>
                </a:solidFill>
              </a:rPr>
              <a:t>Eye catching</a:t>
            </a:r>
            <a:endParaRPr lang="en-AU" sz="2000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555555"/>
                </a:solidFill>
                <a:latin typeface="Montserrat" charset="0"/>
              </a:rPr>
              <a:t>Co-authorship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</a:t>
            </a:r>
            <a:r>
              <a:rPr lang="en-AU" sz="4800" b="1" dirty="0" smtClean="0">
                <a:solidFill>
                  <a:srgbClr val="68BABC"/>
                </a:solidFill>
              </a:rPr>
              <a:t>NOT</a:t>
            </a:r>
            <a:r>
              <a:rPr lang="en-AU" sz="4800" dirty="0" smtClean="0">
                <a:solidFill>
                  <a:srgbClr val="414282"/>
                </a:solidFill>
              </a:rPr>
              <a:t>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 gallery of most common caveats</a:t>
            </a:r>
            <a:endParaRPr lang="en-AU" sz="2000" dirty="0"/>
          </a:p>
        </p:txBody>
      </p:sp>
      <p:sp>
        <p:nvSpPr>
          <p:cNvPr id="5" name="Rectangle 4"/>
          <p:cNvSpPr/>
          <p:nvPr/>
        </p:nvSpPr>
        <p:spPr>
          <a:xfrm>
            <a:off x="9205381" y="6485501"/>
            <a:ext cx="298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 smtClean="0">
                <a:solidFill>
                  <a:srgbClr val="68BABC"/>
                </a:solidFill>
              </a:rPr>
              <a:t>/caveats</a:t>
            </a:r>
            <a:endParaRPr lang="en-AU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FF0000"/>
                </a:solidFill>
              </a:rPr>
              <a:t>What’s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wrong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with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this</a:t>
            </a:r>
            <a:r>
              <a:rPr lang="fr-FR" dirty="0" smtClean="0">
                <a:solidFill>
                  <a:srgbClr val="FF0000"/>
                </a:solidFill>
              </a:rPr>
              <a:t> chart?</a:t>
            </a:r>
          </a:p>
        </p:txBody>
      </p:sp>
    </p:spTree>
    <p:extLst>
      <p:ext uri="{BB962C8B-B14F-4D97-AF65-F5344CB8AC3E}">
        <p14:creationId xmlns:p14="http://schemas.microsoft.com/office/powerpoint/2010/main" val="201991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 smtClean="0"/>
              <a:t>…</a:t>
            </a:r>
            <a:endParaRPr lang="fr-FR" sz="3200" dirty="0" smtClean="0"/>
          </a:p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about </a:t>
            </a:r>
            <a:r>
              <a:rPr lang="fr-FR" sz="3200" dirty="0" err="1" smtClean="0"/>
              <a:t>that</a:t>
            </a:r>
            <a:r>
              <a:rPr lang="fr-FR" sz="3200" dirty="0" smtClean="0"/>
              <a:t>?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Source: </a:t>
            </a:r>
            <a:r>
              <a:rPr lang="fr-FR" sz="1400" dirty="0"/>
              <a:t>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414994"/>
            <a:ext cx="217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Calculation</a:t>
            </a:r>
            <a:endParaRPr lang="fr-FR" dirty="0"/>
          </a:p>
          <a:p>
            <a:r>
              <a:rPr lang="fr-FR" dirty="0"/>
              <a:t>+</a:t>
            </a:r>
          </a:p>
          <a:p>
            <a:r>
              <a:rPr lang="fr-FR" dirty="0"/>
              <a:t>3D</a:t>
            </a:r>
          </a:p>
          <a:p>
            <a:r>
              <a:rPr lang="fr-FR" dirty="0"/>
              <a:t>+</a:t>
            </a:r>
          </a:p>
          <a:p>
            <a:r>
              <a:rPr lang="fr-FR" dirty="0"/>
              <a:t>Pie chart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 err="1" smtClean="0"/>
              <a:t>What’s</a:t>
            </a:r>
            <a:r>
              <a:rPr lang="fr-FR" sz="2400" dirty="0" smtClean="0"/>
              <a:t> </a:t>
            </a:r>
            <a:r>
              <a:rPr lang="fr-FR" sz="2400" dirty="0" err="1" smtClean="0"/>
              <a:t>wrong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pie chart?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4856505" y="3817403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712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 smtClean="0"/>
              <a:t>What’s</a:t>
            </a:r>
            <a:r>
              <a:rPr lang="fr-FR" dirty="0" smtClean="0"/>
              <a:t> </a:t>
            </a:r>
            <a:r>
              <a:rPr lang="fr-FR" dirty="0" err="1" smtClean="0"/>
              <a:t>wrong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pie chart?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3111500"/>
            <a:ext cx="9613900" cy="3746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6" name="ZoneTexte 3"/>
          <p:cNvSpPr txBox="1"/>
          <p:nvPr/>
        </p:nvSpPr>
        <p:spPr>
          <a:xfrm>
            <a:off x="4473114" y="287010"/>
            <a:ext cx="2944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 smtClean="0"/>
              <a:t>It</a:t>
            </a:r>
            <a:r>
              <a:rPr lang="fr-FR" sz="2400" dirty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hard to </a:t>
            </a:r>
            <a:r>
              <a:rPr lang="fr-FR" sz="2400" dirty="0" err="1" smtClean="0"/>
              <a:t>distinguish</a:t>
            </a:r>
            <a:r>
              <a:rPr lang="fr-FR" sz="2400" dirty="0" smtClean="0"/>
              <a:t> angles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427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304800" y="425146"/>
            <a:ext cx="2486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err="1" smtClean="0"/>
              <a:t>What’s</a:t>
            </a:r>
            <a:r>
              <a:rPr lang="fr-FR" sz="2800" dirty="0" smtClean="0"/>
              <a:t> </a:t>
            </a:r>
            <a:r>
              <a:rPr lang="fr-FR" sz="2800" dirty="0" err="1" smtClean="0"/>
              <a:t>wrong</a:t>
            </a:r>
            <a:r>
              <a:rPr lang="fr-FR" sz="2800" dirty="0" smtClean="0"/>
              <a:t> </a:t>
            </a:r>
            <a:r>
              <a:rPr lang="fr-FR" sz="2800" dirty="0" err="1" smtClean="0"/>
              <a:t>with</a:t>
            </a:r>
            <a:r>
              <a:rPr lang="fr-FR" sz="2800" dirty="0" smtClean="0"/>
              <a:t> 3D</a:t>
            </a:r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47" y="2002589"/>
            <a:ext cx="5404853" cy="35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FF0000"/>
                </a:solidFill>
              </a:rPr>
              <a:t>What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could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better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here</a:t>
            </a:r>
            <a:r>
              <a:rPr lang="fr-FR" dirty="0" smtClean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3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888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 smtClean="0"/>
              <a:t>Anything</a:t>
            </a:r>
            <a:r>
              <a:rPr lang="fr-FR" dirty="0" smtClean="0"/>
              <a:t> </a:t>
            </a:r>
            <a:r>
              <a:rPr lang="fr-FR" dirty="0" err="1" smtClean="0"/>
              <a:t>wrong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588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smtClean="0"/>
              <a:t>Bimodal distribution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 smtClean="0"/>
              <a:t>Almost</a:t>
            </a:r>
            <a:r>
              <a:rPr lang="fr-FR" dirty="0" smtClean="0"/>
              <a:t> no data !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 smtClean="0"/>
              <a:t>Boxplot</a:t>
            </a:r>
            <a:r>
              <a:rPr lang="fr-FR" dirty="0" smtClean="0"/>
              <a:t> = </a:t>
            </a:r>
            <a:r>
              <a:rPr lang="fr-FR" dirty="0" err="1" smtClean="0"/>
              <a:t>hide</a:t>
            </a:r>
            <a:r>
              <a:rPr lang="fr-FR" dirty="0" smtClean="0"/>
              <a:t>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04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smtClean="0"/>
              <a:t>Bimodal distribution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 smtClean="0"/>
              <a:t>Almost</a:t>
            </a:r>
            <a:r>
              <a:rPr lang="fr-FR" dirty="0" smtClean="0"/>
              <a:t> no data !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 smtClean="0"/>
              <a:t>Boxplot</a:t>
            </a:r>
            <a:r>
              <a:rPr lang="fr-FR" dirty="0" smtClean="0"/>
              <a:t> = </a:t>
            </a:r>
            <a:r>
              <a:rPr lang="fr-FR" dirty="0" err="1" smtClean="0"/>
              <a:t>hide</a:t>
            </a:r>
            <a:r>
              <a:rPr lang="fr-FR" dirty="0" smtClean="0"/>
              <a:t> information</a:t>
            </a:r>
            <a:endParaRPr lang="fr-FR" dirty="0"/>
          </a:p>
        </p:txBody>
      </p:sp>
      <p:sp>
        <p:nvSpPr>
          <p:cNvPr id="12" name="ZoneTexte 3"/>
          <p:cNvSpPr txBox="1"/>
          <p:nvPr/>
        </p:nvSpPr>
        <p:spPr>
          <a:xfrm>
            <a:off x="3746820" y="1894618"/>
            <a:ext cx="30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smtClean="0"/>
              <a:t>If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sample</a:t>
            </a:r>
            <a:r>
              <a:rPr lang="fr-FR" dirty="0" smtClean="0"/>
              <a:t> size, </a:t>
            </a:r>
            <a:r>
              <a:rPr lang="fr-FR" dirty="0" err="1" smtClean="0"/>
              <a:t>add</a:t>
            </a:r>
            <a:r>
              <a:rPr lang="fr-FR" dirty="0" smtClean="0"/>
              <a:t> data points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jitter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4157150" y="2581154"/>
            <a:ext cx="252804" cy="393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92" y="1429471"/>
            <a:ext cx="10000045" cy="4531489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833087" y="1289186"/>
            <a:ext cx="30378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smtClean="0"/>
              <a:t>If 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sample</a:t>
            </a:r>
            <a:r>
              <a:rPr lang="fr-FR" dirty="0" smtClean="0"/>
              <a:t> size, use </a:t>
            </a:r>
            <a:r>
              <a:rPr lang="fr-FR" dirty="0" err="1" smtClean="0"/>
              <a:t>violin</a:t>
            </a:r>
            <a:r>
              <a:rPr lang="fr-FR" dirty="0" smtClean="0"/>
              <a:t> plot</a:t>
            </a:r>
            <a:endParaRPr lang="fr-FR" dirty="0"/>
          </a:p>
        </p:txBody>
      </p:sp>
      <p:sp>
        <p:nvSpPr>
          <p:cNvPr id="6" name="ZoneTexte 3"/>
          <p:cNvSpPr txBox="1"/>
          <p:nvPr/>
        </p:nvSpPr>
        <p:spPr>
          <a:xfrm>
            <a:off x="5758500" y="6101245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smtClean="0"/>
              <a:t>Show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910900" y="5816499"/>
            <a:ext cx="444180" cy="28474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3"/>
          <p:cNvSpPr txBox="1"/>
          <p:nvPr/>
        </p:nvSpPr>
        <p:spPr>
          <a:xfrm>
            <a:off x="4516264" y="2220263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smtClean="0"/>
              <a:t>Show distribution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6035200" y="2729880"/>
            <a:ext cx="97790" cy="3028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6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8" y="952500"/>
            <a:ext cx="10612086" cy="500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ZoneTexte 3"/>
          <p:cNvSpPr txBox="1"/>
          <p:nvPr/>
        </p:nvSpPr>
        <p:spPr>
          <a:xfrm>
            <a:off x="482567" y="306169"/>
            <a:ext cx="30378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smtClean="0"/>
              <a:t>Look at </a:t>
            </a:r>
            <a:r>
              <a:rPr lang="fr-FR" dirty="0" err="1" smtClean="0"/>
              <a:t>this</a:t>
            </a:r>
            <a:r>
              <a:rPr lang="fr-FR" dirty="0" smtClean="0"/>
              <a:t> chart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966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ZoneTexte 3"/>
          <p:cNvSpPr txBox="1"/>
          <p:nvPr/>
        </p:nvSpPr>
        <p:spPr>
          <a:xfrm>
            <a:off x="3505200" y="3079849"/>
            <a:ext cx="53822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3600" dirty="0" err="1" smtClean="0"/>
              <a:t>What</a:t>
            </a:r>
            <a:r>
              <a:rPr lang="fr-FR" sz="3600" dirty="0" smtClean="0"/>
              <a:t> do </a:t>
            </a:r>
            <a:r>
              <a:rPr lang="fr-FR" sz="3600" dirty="0" err="1" smtClean="0"/>
              <a:t>you</a:t>
            </a:r>
            <a:r>
              <a:rPr lang="fr-FR" sz="3600" dirty="0" smtClean="0"/>
              <a:t> </a:t>
            </a:r>
            <a:r>
              <a:rPr lang="fr-FR" sz="3600" dirty="0" err="1" smtClean="0"/>
              <a:t>remember</a:t>
            </a:r>
            <a:r>
              <a:rPr lang="fr-FR" sz="3600" dirty="0" smtClean="0"/>
              <a:t>?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094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47583" y="1189832"/>
            <a:ext cx="3644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The Spaghetti chart</a:t>
            </a:r>
          </a:p>
          <a:p>
            <a:r>
              <a:rPr lang="fr-FR" sz="16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141150"/>
            <a:ext cx="6058828" cy="2805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05" y="2946400"/>
            <a:ext cx="3823327" cy="3776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82" y="3013421"/>
            <a:ext cx="3741346" cy="3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11150"/>
            <a:ext cx="93345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0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565150"/>
            <a:ext cx="3994150" cy="26682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755"/>
            <a:ext cx="12192000" cy="276688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93800" y="1899250"/>
            <a:ext cx="3644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FF0000"/>
                </a:solidFill>
              </a:rPr>
              <a:t>Mind</a:t>
            </a:r>
            <a:r>
              <a:rPr lang="fr-FR" sz="2800" dirty="0">
                <a:solidFill>
                  <a:srgbClr val="FF0000"/>
                </a:solidFill>
              </a:rPr>
              <a:t> the aspect ratio</a:t>
            </a:r>
          </a:p>
          <a:p>
            <a:r>
              <a:rPr lang="fr-FR" dirty="0" smtClean="0">
                <a:solidFill>
                  <a:srgbClr val="414282"/>
                </a:solidFill>
                <a:hlinkClick r:id="rId4"/>
              </a:rPr>
              <a:t>Read more</a:t>
            </a:r>
            <a:endParaRPr lang="fr-FR" sz="28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263650"/>
            <a:ext cx="10299700" cy="45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72384" y="933506"/>
            <a:ext cx="283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The issue </a:t>
            </a:r>
            <a:r>
              <a:rPr lang="fr-FR" sz="2800" dirty="0" err="1">
                <a:solidFill>
                  <a:srgbClr val="FF0000"/>
                </a:solidFill>
              </a:rPr>
              <a:t>with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error</a:t>
            </a:r>
            <a:r>
              <a:rPr lang="fr-FR" sz="2800" dirty="0">
                <a:solidFill>
                  <a:srgbClr val="FF0000"/>
                </a:solidFill>
              </a:rPr>
              <a:t> bars</a:t>
            </a:r>
          </a:p>
          <a:p>
            <a:r>
              <a:rPr lang="fr-FR" sz="16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40" y="698415"/>
            <a:ext cx="7770459" cy="312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4" y="3162300"/>
            <a:ext cx="5523615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3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72384" y="933506"/>
            <a:ext cx="283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The issue </a:t>
            </a:r>
            <a:r>
              <a:rPr lang="fr-FR" sz="2800" dirty="0" err="1">
                <a:solidFill>
                  <a:srgbClr val="FF0000"/>
                </a:solidFill>
              </a:rPr>
              <a:t>with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error</a:t>
            </a:r>
            <a:r>
              <a:rPr lang="fr-FR" sz="2800" dirty="0">
                <a:solidFill>
                  <a:srgbClr val="FF0000"/>
                </a:solidFill>
              </a:rPr>
              <a:t> bars</a:t>
            </a:r>
          </a:p>
          <a:p>
            <a:r>
              <a:rPr lang="fr-FR" sz="16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40" y="698415"/>
            <a:ext cx="7770459" cy="31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0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80" y="761999"/>
            <a:ext cx="9504680" cy="53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07280" y="6488668"/>
            <a:ext cx="318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Source: </a:t>
            </a:r>
            <a:r>
              <a:rPr lang="en-AU" sz="1600" dirty="0" smtClean="0">
                <a:hlinkClick r:id="rId3"/>
              </a:rPr>
              <a:t>Fast Fedora blog</a:t>
            </a:r>
            <a:endParaRPr lang="en-AU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</a:t>
            </a:r>
            <a:r>
              <a:rPr lang="en-AU" sz="2400" dirty="0" smtClean="0">
                <a:solidFill>
                  <a:srgbClr val="FF0000"/>
                </a:solidFill>
              </a:rPr>
              <a:t>area</a:t>
            </a:r>
            <a:endParaRPr lang="en-A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94287" y="2477782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WHAT YOU CAN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14009" y="3607609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data input format</a:t>
            </a:r>
            <a:endParaRPr lang="fr-FR" sz="2000" dirty="0"/>
          </a:p>
        </p:txBody>
      </p:sp>
      <p:sp>
        <p:nvSpPr>
          <p:cNvPr id="5" name="Rectangle 4"/>
          <p:cNvSpPr/>
          <p:nvPr/>
        </p:nvSpPr>
        <p:spPr>
          <a:xfrm>
            <a:off x="9061309" y="6485501"/>
            <a:ext cx="311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 smtClean="0">
                <a:solidFill>
                  <a:srgbClr val="68BABC"/>
                </a:solidFill>
              </a:rPr>
              <a:t>/#explore</a:t>
            </a:r>
            <a:endParaRPr lang="en-AU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07280" y="6488668"/>
            <a:ext cx="318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Source: </a:t>
            </a:r>
            <a:r>
              <a:rPr lang="en-AU" sz="1600" dirty="0" smtClean="0">
                <a:hlinkClick r:id="rId3"/>
              </a:rPr>
              <a:t>Fast Fedora blog</a:t>
            </a:r>
            <a:endParaRPr lang="en-AU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</a:t>
            </a:r>
            <a:r>
              <a:rPr lang="en-AU" sz="2400" dirty="0" smtClean="0">
                <a:solidFill>
                  <a:srgbClr val="FF0000"/>
                </a:solidFill>
              </a:rPr>
              <a:t>area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5280" y="3092500"/>
            <a:ext cx="364236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sz="2400" dirty="0" smtClean="0">
              <a:solidFill>
                <a:srgbClr val="FF0000"/>
              </a:solidFill>
            </a:endParaRPr>
          </a:p>
          <a:p>
            <a:pPr algn="ctr"/>
            <a:r>
              <a:rPr lang="en-AU" sz="2400" dirty="0" smtClean="0">
                <a:solidFill>
                  <a:srgbClr val="FF0000"/>
                </a:solidFill>
              </a:rPr>
              <a:t>Area = poor metaphor</a:t>
            </a:r>
          </a:p>
          <a:p>
            <a:pPr algn="ctr"/>
            <a:endParaRPr lang="en-A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48" y="730583"/>
            <a:ext cx="8220403" cy="48681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7008" y="6019617"/>
            <a:ext cx="486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555555"/>
                </a:solidFill>
                <a:latin typeface="Montserrat" charset="0"/>
              </a:rPr>
              <a:t>Source: Fox News, via </a:t>
            </a:r>
            <a:r>
              <a:rPr lang="fr-FR" dirty="0">
                <a:solidFill>
                  <a:srgbClr val="69B3A2"/>
                </a:solidFill>
                <a:latin typeface="Montserrat" charset="0"/>
                <a:hlinkClick r:id="rId3"/>
              </a:rPr>
              <a:t>Media Matters for America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20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48" y="730583"/>
            <a:ext cx="8220403" cy="48681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7008" y="6019617"/>
            <a:ext cx="486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555555"/>
                </a:solidFill>
                <a:latin typeface="Montserrat" charset="0"/>
              </a:rPr>
              <a:t>Source: Fox News, via </a:t>
            </a:r>
            <a:r>
              <a:rPr lang="fr-FR" dirty="0">
                <a:solidFill>
                  <a:srgbClr val="69B3A2"/>
                </a:solidFill>
                <a:latin typeface="Montserrat" charset="0"/>
                <a:hlinkClick r:id="rId3"/>
              </a:rPr>
              <a:t>Media Matters for America</a:t>
            </a:r>
            <a:endParaRPr lang="en-AU" dirty="0"/>
          </a:p>
        </p:txBody>
      </p:sp>
      <p:sp>
        <p:nvSpPr>
          <p:cNvPr id="4" name="ZoneTexte 3"/>
          <p:cNvSpPr txBox="1"/>
          <p:nvPr/>
        </p:nvSpPr>
        <p:spPr>
          <a:xfrm>
            <a:off x="-274320" y="1794292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Obama </a:t>
            </a:r>
            <a:r>
              <a:rPr lang="en-AU" sz="2400" dirty="0" err="1" smtClean="0">
                <a:solidFill>
                  <a:srgbClr val="FF0000"/>
                </a:solidFill>
              </a:rPr>
              <a:t>adminitration</a:t>
            </a:r>
            <a:endParaRPr lang="en-AU" sz="2400" dirty="0" smtClean="0">
              <a:solidFill>
                <a:srgbClr val="FF0000"/>
              </a:solidFill>
            </a:endParaRPr>
          </a:p>
          <a:p>
            <a:pPr algn="ctr"/>
            <a:endParaRPr lang="en-AU" sz="2400" dirty="0">
              <a:solidFill>
                <a:srgbClr val="FF0000"/>
              </a:solidFill>
            </a:endParaRPr>
          </a:p>
          <a:p>
            <a:pPr algn="ctr"/>
            <a:r>
              <a:rPr lang="en-AU" sz="2400" dirty="0" smtClean="0">
                <a:solidFill>
                  <a:srgbClr val="FF0000"/>
                </a:solidFill>
              </a:rPr>
              <a:t>=</a:t>
            </a:r>
          </a:p>
          <a:p>
            <a:pPr algn="ctr"/>
            <a:r>
              <a:rPr lang="en-AU" sz="2400" dirty="0" smtClean="0">
                <a:solidFill>
                  <a:srgbClr val="FF0000"/>
                </a:solidFill>
              </a:rPr>
              <a:t>2x more apprehensions? </a:t>
            </a:r>
            <a:endParaRPr lang="en-AU" sz="2400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H="1" flipV="1">
            <a:off x="8375797" y="2948453"/>
            <a:ext cx="16043" cy="885609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 flipV="1">
            <a:off x="10308868" y="2938784"/>
            <a:ext cx="16043" cy="885609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 flipV="1">
            <a:off x="10324911" y="1934508"/>
            <a:ext cx="16043" cy="885609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6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789304"/>
            <a:ext cx="9355019" cy="54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7" y="175442"/>
            <a:ext cx="7213503" cy="42682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24926" y="4677960"/>
            <a:ext cx="7267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“In 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general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, in a time-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series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, use a 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baseline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 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that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 shows the data not the 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zero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 point”</a:t>
            </a:r>
            <a:r>
              <a:rPr lang="fr-FR" sz="3200" dirty="0">
                <a:solidFill>
                  <a:srgbClr val="555555"/>
                </a:solidFill>
                <a:latin typeface="Montserrat" charset="0"/>
              </a:rPr>
              <a:t> - </a:t>
            </a:r>
            <a:r>
              <a:rPr lang="fr-FR" sz="3200" dirty="0">
                <a:solidFill>
                  <a:srgbClr val="69B3A2"/>
                </a:solidFill>
                <a:latin typeface="Montserrat" charset="0"/>
                <a:hlinkClick r:id="rId3"/>
              </a:rPr>
              <a:t>Edward Tufte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4528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37" y="23606"/>
            <a:ext cx="5859565" cy="68343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47254" y="6360101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69B3A2"/>
                </a:solidFill>
                <a:latin typeface="Montserrat" charset="0"/>
                <a:hlinkClick r:id="rId3"/>
              </a:rPr>
              <a:t>Source: KD </a:t>
            </a:r>
            <a:r>
              <a:rPr lang="fr-FR" dirty="0">
                <a:solidFill>
                  <a:srgbClr val="69B3A2"/>
                </a:solidFill>
                <a:latin typeface="Montserrat" charset="0"/>
                <a:hlinkClick r:id="rId3"/>
              </a:rPr>
              <a:t>Nuggets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06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37" y="23606"/>
            <a:ext cx="5859565" cy="68343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47254" y="6360101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solidFill>
                  <a:srgbClr val="69B3A2"/>
                </a:solidFill>
                <a:latin typeface="Montserrat" charset="0"/>
                <a:hlinkClick r:id="rId3"/>
              </a:rPr>
              <a:t>Source: KD Nuggets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-175124" y="3040692"/>
            <a:ext cx="303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CA" sz="2000" dirty="0" smtClean="0"/>
              <a:t>Reverse Y Axis</a:t>
            </a:r>
            <a:endParaRPr lang="en-CA" sz="2000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2407072" y="3255160"/>
            <a:ext cx="45567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-18329" y="369681"/>
            <a:ext cx="3037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CA" sz="2800" dirty="0" smtClean="0"/>
              <a:t>Do not be</a:t>
            </a:r>
          </a:p>
          <a:p>
            <a:r>
              <a:rPr lang="en-CA" sz="2800" dirty="0" smtClean="0"/>
              <a:t> counter intuitive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88706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14" y="832411"/>
            <a:ext cx="8138724" cy="574779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735653" y="267103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414282"/>
                </a:solidFill>
                <a:hlinkClick r:id="rId3"/>
              </a:rPr>
              <a:t>Data-to-</a:t>
            </a:r>
            <a:r>
              <a:rPr lang="fr-FR" dirty="0" err="1" smtClean="0">
                <a:solidFill>
                  <a:srgbClr val="414282"/>
                </a:solidFill>
                <a:hlinkClick r:id="rId3"/>
              </a:rPr>
              <a:t>viz.com</a:t>
            </a:r>
            <a:r>
              <a:rPr lang="fr-FR" dirty="0" smtClean="0">
                <a:solidFill>
                  <a:srgbClr val="414282"/>
                </a:solidFill>
                <a:hlinkClick r:id="rId3"/>
              </a:rPr>
              <a:t>/</a:t>
            </a:r>
            <a:r>
              <a:rPr lang="fr-FR" dirty="0" err="1" smtClean="0">
                <a:solidFill>
                  <a:srgbClr val="414282"/>
                </a:solidFill>
                <a:hlinkClick r:id="rId3"/>
              </a:rPr>
              <a:t>caveats</a:t>
            </a:r>
            <a:endParaRPr lang="fr-FR" dirty="0">
              <a:solidFill>
                <a:srgbClr val="414282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43069" y="2516768"/>
            <a:ext cx="170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Data to </a:t>
            </a:r>
            <a:r>
              <a:rPr lang="fr-FR" sz="2400" b="1" dirty="0" err="1" smtClean="0">
                <a:solidFill>
                  <a:srgbClr val="FF0000"/>
                </a:solidFill>
              </a:rPr>
              <a:t>Viz</a:t>
            </a:r>
            <a:endParaRPr lang="fr-FR" sz="2400" b="1" dirty="0" smtClean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43069" y="3198476"/>
            <a:ext cx="166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A collection of </a:t>
            </a:r>
            <a:r>
              <a:rPr lang="fr-FR" dirty="0" err="1" smtClean="0">
                <a:solidFill>
                  <a:srgbClr val="FF0000"/>
                </a:solidFill>
              </a:rPr>
              <a:t>dataviz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caveats</a:t>
            </a:r>
            <a:endParaRPr lang="fr-F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3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HOW TO DO IT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The R and Python graph galleries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41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03" y="1473867"/>
            <a:ext cx="496177" cy="45002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34" y="4509820"/>
            <a:ext cx="496177" cy="45002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4" y="2253514"/>
            <a:ext cx="496177" cy="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 smtClean="0">
                <a:hlinkClick r:id="rId3"/>
              </a:rPr>
              <a:t>-graph-</a:t>
            </a:r>
            <a:r>
              <a:rPr lang="en-US" sz="3200" dirty="0" err="1" smtClean="0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hlinkClick r:id="rId3"/>
              </a:rPr>
              <a:t>Python</a:t>
            </a:r>
            <a:r>
              <a:rPr lang="en-US" sz="3200" dirty="0" smtClean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93" y="167750"/>
            <a:ext cx="3567158" cy="1093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4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4"/>
              </a:rPr>
              <a:t>github.com/holtzy/Talk</a:t>
            </a:r>
            <a:endParaRPr lang="en-US" sz="2400" dirty="0">
              <a:hlinkClick r:id="rId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6845</TotalTime>
  <Words>682</Words>
  <Application>Microsoft Macintosh PowerPoint</Application>
  <PresentationFormat>Grand écran</PresentationFormat>
  <Paragraphs>208</Paragraphs>
  <Slides>62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9" baseType="lpstr">
      <vt:lpstr>Calibri</vt:lpstr>
      <vt:lpstr>Calibri Light</vt:lpstr>
      <vt:lpstr>Mangal</vt:lpstr>
      <vt:lpstr>Montserrat</vt:lpstr>
      <vt:lpstr>Wingdings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Utilisateur de Microsoft Office</cp:lastModifiedBy>
  <cp:revision>43</cp:revision>
  <cp:lastPrinted>2018-11-19T02:32:07Z</cp:lastPrinted>
  <dcterms:created xsi:type="dcterms:W3CDTF">2018-11-08T22:29:41Z</dcterms:created>
  <dcterms:modified xsi:type="dcterms:W3CDTF">2019-03-19T15:51:44Z</dcterms:modified>
</cp:coreProperties>
</file>